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78" r:id="rId7"/>
    <p:sldId id="262" r:id="rId8"/>
    <p:sldId id="264" r:id="rId9"/>
    <p:sldId id="277" r:id="rId10"/>
    <p:sldId id="272" r:id="rId11"/>
    <p:sldId id="275" r:id="rId12"/>
    <p:sldId id="273" r:id="rId13"/>
    <p:sldId id="274" r:id="rId14"/>
    <p:sldId id="279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/>
    <p:restoredTop sz="93725"/>
  </p:normalViewPr>
  <p:slideViewPr>
    <p:cSldViewPr snapToGrid="0" snapToObjects="1">
      <p:cViewPr varScale="1">
        <p:scale>
          <a:sx n="125" d="100"/>
          <a:sy n="125" d="100"/>
        </p:scale>
        <p:origin x="9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F7F9C-49D3-454E-9B8D-9A9D1603A87C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41615-D0FA-A145-80C8-C392B0903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7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9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1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6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0395C-8A5B-CA45-A966-25AB2CC68A80}" type="datetimeFigureOut">
              <a:rPr lang="en-US" smtClean="0"/>
              <a:t>9/17/21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9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math/julia-m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gi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f4be1039d6fe3e4fdc157a22e8c071ac10651997/numpy/lib/twodim_base.py#L490-L5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numpy/numpy/blob/3b22d87050ab63db0dcd2d763644d924a69c5254/numpy/core/src/umath/loops.c.src#L1467-L1505" TargetMode="External"/><Relationship Id="rId4" Type="http://schemas.openxmlformats.org/officeDocument/2006/relationships/hyperlink" Target="https://github.com/numpy/numpy/blob/3b22d87050ab63db0dcd2d763644d924a69c5254/numpy/core/src/umath/ufunc_object.c#L2936-L326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t.ly/2QUrgB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990" y="4824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Introduction to Julia: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Why are we doing this to you?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(Fall 2021)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517" y="2603989"/>
            <a:ext cx="8591346" cy="23901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Steven G. Johnson, MIT Applied Math</a:t>
            </a:r>
          </a:p>
          <a:p>
            <a:endParaRPr lang="en-US" dirty="0"/>
          </a:p>
          <a:p>
            <a:r>
              <a:rPr lang="en-US" dirty="0"/>
              <a:t>MIT classes </a:t>
            </a:r>
            <a:r>
              <a:rPr lang="en-US" dirty="0">
                <a:solidFill>
                  <a:schemeClr val="tx1"/>
                </a:solidFill>
              </a:rPr>
              <a:t>18.06*, 18.3*,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665A0-F2C6-BF49-8D29-58AB7D400687}"/>
              </a:ext>
            </a:extLst>
          </p:cNvPr>
          <p:cNvSpPr/>
          <p:nvPr/>
        </p:nvSpPr>
        <p:spPr>
          <a:xfrm>
            <a:off x="1142705" y="5845506"/>
            <a:ext cx="7261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https://github.com/mitmath/julia-mit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7F653-D48F-7047-8BCD-C3D8A47D153C}"/>
              </a:ext>
            </a:extLst>
          </p:cNvPr>
          <p:cNvSpPr txBox="1"/>
          <p:nvPr/>
        </p:nvSpPr>
        <p:spPr>
          <a:xfrm>
            <a:off x="529389" y="555859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these slides, </a:t>
            </a:r>
            <a:r>
              <a:rPr lang="en-US" i="1" dirty="0" err="1"/>
              <a:t>cheatsheets</a:t>
            </a:r>
            <a:r>
              <a:rPr lang="en-US" i="1" dirty="0"/>
              <a:t>, links:</a:t>
            </a:r>
          </a:p>
        </p:txBody>
      </p:sp>
    </p:spTree>
    <p:extLst>
      <p:ext uri="{BB962C8B-B14F-4D97-AF65-F5344CB8AC3E}">
        <p14:creationId xmlns:p14="http://schemas.microsoft.com/office/powerpoint/2010/main" val="235676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But I don’t “</a:t>
            </a:r>
            <a:r>
              <a:rPr lang="en-US" dirty="0">
                <a:solidFill>
                  <a:srgbClr val="FF0000"/>
                </a:solidFill>
              </a:rPr>
              <a:t>need</a:t>
            </a:r>
            <a:r>
              <a:rPr lang="en-US" dirty="0"/>
              <a:t>” performance!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95" y="1713752"/>
            <a:ext cx="88092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lots of problems, especially “toy” problems in courses, </a:t>
            </a:r>
            <a:r>
              <a:rPr lang="en-US" sz="2800" dirty="0" err="1"/>
              <a:t>Matlab</a:t>
            </a:r>
            <a:r>
              <a:rPr lang="en-US" sz="2800" dirty="0"/>
              <a:t>/Python performance is </a:t>
            </a:r>
            <a:r>
              <a:rPr lang="en-US" sz="2800" dirty="0">
                <a:solidFill>
                  <a:srgbClr val="0000FF"/>
                </a:solidFill>
              </a:rPr>
              <a:t>good enough.</a:t>
            </a:r>
          </a:p>
          <a:p>
            <a:endParaRPr lang="en-US" sz="2800" dirty="0"/>
          </a:p>
          <a:p>
            <a:r>
              <a:rPr lang="en-US" sz="2800" dirty="0"/>
              <a:t>But if use those languages for all of your “easy” problems, then </a:t>
            </a:r>
            <a:r>
              <a:rPr lang="en-US" sz="2800" dirty="0">
                <a:solidFill>
                  <a:srgbClr val="0000FF"/>
                </a:solidFill>
              </a:rPr>
              <a:t>you won’t be prepared to switch when you hit a hard problem</a:t>
            </a:r>
            <a:r>
              <a:rPr lang="en-US" sz="2800" dirty="0"/>
              <a:t>.  </a:t>
            </a:r>
            <a:r>
              <a:rPr lang="en-US" sz="2800" dirty="0">
                <a:solidFill>
                  <a:srgbClr val="FF0000"/>
                </a:solidFill>
              </a:rPr>
              <a:t>When you </a:t>
            </a:r>
            <a:r>
              <a:rPr lang="en-US" sz="2800" b="1" dirty="0">
                <a:solidFill>
                  <a:srgbClr val="FF0000"/>
                </a:solidFill>
              </a:rPr>
              <a:t>need</a:t>
            </a:r>
            <a:r>
              <a:rPr lang="en-US" sz="2800" dirty="0">
                <a:solidFill>
                  <a:srgbClr val="FF0000"/>
                </a:solidFill>
              </a:rPr>
              <a:t> performance, it is too late.</a:t>
            </a:r>
          </a:p>
          <a:p>
            <a:endParaRPr lang="en-US" sz="2800" dirty="0"/>
          </a:p>
          <a:p>
            <a:r>
              <a:rPr lang="en-US" sz="2800" dirty="0"/>
              <a:t>You </a:t>
            </a:r>
            <a:r>
              <a:rPr lang="en-US" sz="2800" dirty="0">
                <a:solidFill>
                  <a:srgbClr val="FF0000"/>
                </a:solidFill>
              </a:rPr>
              <a:t>don’t</a:t>
            </a:r>
            <a:r>
              <a:rPr lang="en-US" sz="2800" dirty="0"/>
              <a:t> want to learn a </a:t>
            </a:r>
            <a:r>
              <a:rPr lang="en-US" sz="2800" dirty="0">
                <a:solidFill>
                  <a:srgbClr val="FF0000"/>
                </a:solidFill>
              </a:rPr>
              <a:t>new language </a:t>
            </a:r>
            <a:r>
              <a:rPr lang="en-US" sz="2800" dirty="0"/>
              <a:t>at the </a:t>
            </a:r>
            <a:r>
              <a:rPr lang="en-US" sz="2800" dirty="0">
                <a:solidFill>
                  <a:srgbClr val="FF0000"/>
                </a:solidFill>
              </a:rPr>
              <a:t>same time</a:t>
            </a:r>
            <a:r>
              <a:rPr lang="en-US" sz="2800" dirty="0"/>
              <a:t> that you are solving </a:t>
            </a:r>
            <a:r>
              <a:rPr lang="en-US" sz="2800" dirty="0">
                <a:solidFill>
                  <a:srgbClr val="FF0000"/>
                </a:solidFill>
              </a:rPr>
              <a:t>your first truly difficult </a:t>
            </a:r>
            <a:r>
              <a:rPr lang="en-US" sz="2800" dirty="0"/>
              <a:t>computational problem.</a:t>
            </a:r>
          </a:p>
        </p:txBody>
      </p:sp>
    </p:spTree>
    <p:extLst>
      <p:ext uri="{BB962C8B-B14F-4D97-AF65-F5344CB8AC3E}">
        <p14:creationId xmlns:p14="http://schemas.microsoft.com/office/powerpoint/2010/main" val="58852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Just </a:t>
            </a:r>
            <a:r>
              <a:rPr lang="en-US" dirty="0" err="1"/>
              <a:t>vectorize</a:t>
            </a:r>
            <a:r>
              <a:rPr lang="en-US" dirty="0"/>
              <a:t> your code?</a:t>
            </a:r>
            <a:br>
              <a:rPr lang="en-US" dirty="0"/>
            </a:br>
            <a:r>
              <a:rPr lang="en-US" sz="3100" dirty="0"/>
              <a:t>= rely on mature </a:t>
            </a:r>
            <a:r>
              <a:rPr lang="en-US" sz="3100" dirty="0">
                <a:solidFill>
                  <a:srgbClr val="FF0000"/>
                </a:solidFill>
              </a:rPr>
              <a:t>external libraries,</a:t>
            </a:r>
            <a:br>
              <a:rPr lang="en-US" sz="3100" dirty="0"/>
            </a:br>
            <a:r>
              <a:rPr lang="en-US" sz="3100" dirty="0"/>
              <a:t>operating on </a:t>
            </a:r>
            <a:r>
              <a:rPr lang="en-US" sz="3100" dirty="0">
                <a:solidFill>
                  <a:srgbClr val="FF0000"/>
                </a:solidFill>
              </a:rPr>
              <a:t>large blocks of data,</a:t>
            </a:r>
            <a:br>
              <a:rPr lang="en-US" sz="3100" dirty="0">
                <a:solidFill>
                  <a:srgbClr val="FF0000"/>
                </a:solidFill>
              </a:rPr>
            </a:br>
            <a:r>
              <a:rPr lang="en-US" sz="3100" dirty="0"/>
              <a:t>for performance-critical code</a:t>
            </a:r>
            <a:br>
              <a:rPr lang="en-US" sz="3100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8668" y="3074611"/>
            <a:ext cx="607570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Good advice!  </a:t>
            </a:r>
            <a:r>
              <a:rPr lang="en-US" sz="3200" dirty="0"/>
              <a:t>But…</a:t>
            </a:r>
          </a:p>
          <a:p>
            <a:endParaRPr lang="en-US" sz="2400" dirty="0"/>
          </a:p>
          <a:p>
            <a:r>
              <a:rPr lang="en-US" sz="2400" dirty="0"/>
              <a:t>	• </a:t>
            </a:r>
            <a:r>
              <a:rPr lang="en-US" sz="2400" dirty="0">
                <a:solidFill>
                  <a:srgbClr val="0000FF"/>
                </a:solidFill>
              </a:rPr>
              <a:t>Someone</a:t>
            </a:r>
            <a:r>
              <a:rPr lang="en-US" sz="2400" dirty="0"/>
              <a:t> has to write those libraries.</a:t>
            </a:r>
          </a:p>
          <a:p>
            <a:endParaRPr lang="en-US" sz="2400" dirty="0"/>
          </a:p>
          <a:p>
            <a:r>
              <a:rPr lang="en-US" sz="2400" dirty="0"/>
              <a:t>	• Eventually that person will be </a:t>
            </a:r>
            <a:r>
              <a:rPr lang="en-US" sz="2400" dirty="0">
                <a:solidFill>
                  <a:srgbClr val="0000FF"/>
                </a:solidFill>
              </a:rPr>
              <a:t>you.</a:t>
            </a:r>
          </a:p>
          <a:p>
            <a:r>
              <a:rPr lang="en-US" sz="2400" dirty="0"/>
              <a:t>			— </a:t>
            </a:r>
            <a:r>
              <a:rPr lang="en-US" sz="2400" dirty="0">
                <a:solidFill>
                  <a:srgbClr val="FF0000"/>
                </a:solidFill>
              </a:rPr>
              <a:t>some problems </a:t>
            </a:r>
            <a:r>
              <a:rPr lang="en-US" sz="2400" dirty="0"/>
              <a:t>are impossible or</a:t>
            </a:r>
          </a:p>
          <a:p>
            <a:r>
              <a:rPr lang="en-US" sz="2400" dirty="0"/>
              <a:t>				just very awkward to </a:t>
            </a:r>
            <a:r>
              <a:rPr lang="en-US" sz="2400" dirty="0" err="1"/>
              <a:t>vectorize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55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everyone else is using</a:t>
            </a:r>
            <a:br>
              <a:rPr lang="en-US" dirty="0"/>
            </a:br>
            <a:r>
              <a:rPr lang="en-US" dirty="0" err="1"/>
              <a:t>Matlab</a:t>
            </a:r>
            <a:r>
              <a:rPr lang="en-US" dirty="0"/>
              <a:t>/Python/R/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1530" y="2397732"/>
            <a:ext cx="71912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Julia is still a young, niche language.  That imposes real costs — lack of </a:t>
            </a:r>
            <a:r>
              <a:rPr lang="en-US" sz="3200" dirty="0">
                <a:solidFill>
                  <a:srgbClr val="0000FF"/>
                </a:solidFill>
              </a:rPr>
              <a:t>familiarity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00FF"/>
                </a:solidFill>
              </a:rPr>
              <a:t>rough</a:t>
            </a:r>
            <a:r>
              <a:rPr lang="en-US" sz="3200" dirty="0"/>
              <a:t> edges, fewer </a:t>
            </a:r>
            <a:r>
              <a:rPr lang="en-US" sz="3200" dirty="0">
                <a:solidFill>
                  <a:srgbClr val="0000FF"/>
                </a:solidFill>
              </a:rPr>
              <a:t>external packages</a:t>
            </a:r>
            <a:r>
              <a:rPr lang="en-US" sz="3200" dirty="0"/>
              <a:t>.  </a:t>
            </a:r>
            <a:r>
              <a:rPr lang="en-US" sz="3200" dirty="0">
                <a:solidFill>
                  <a:srgbClr val="FF0000"/>
                </a:solidFill>
              </a:rPr>
              <a:t>These are real obstacles.</a:t>
            </a:r>
          </a:p>
          <a:p>
            <a:endParaRPr lang="en-US" sz="3200" dirty="0"/>
          </a:p>
          <a:p>
            <a:r>
              <a:rPr lang="en-US" sz="3200" dirty="0"/>
              <a:t>But it also gives you advantages that </a:t>
            </a:r>
            <a:r>
              <a:rPr lang="en-US" sz="3200" dirty="0" err="1"/>
              <a:t>Matlab</a:t>
            </a:r>
            <a:r>
              <a:rPr lang="en-US" sz="3200" dirty="0"/>
              <a:t>/Python users don’t have.</a:t>
            </a:r>
          </a:p>
        </p:txBody>
      </p:sp>
    </p:spTree>
    <p:extLst>
      <p:ext uri="{BB962C8B-B14F-4D97-AF65-F5344CB8AC3E}">
        <p14:creationId xmlns:p14="http://schemas.microsoft.com/office/powerpoint/2010/main" val="130965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37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I lose access to all the libraries available for other languages?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530" y="3285103"/>
            <a:ext cx="7191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Very easy to </a:t>
            </a:r>
            <a:r>
              <a:rPr lang="en-US" sz="3200" dirty="0">
                <a:solidFill>
                  <a:srgbClr val="0000FF"/>
                </a:solidFill>
              </a:rPr>
              <a:t>call C/Fortran </a:t>
            </a:r>
            <a:r>
              <a:rPr lang="en-US" sz="3200" dirty="0"/>
              <a:t>libraries </a:t>
            </a:r>
            <a:r>
              <a:rPr lang="en-US" sz="3200" dirty="0">
                <a:solidFill>
                  <a:srgbClr val="FF0000"/>
                </a:solidFill>
              </a:rPr>
              <a:t>from Julia</a:t>
            </a:r>
            <a:r>
              <a:rPr lang="en-US" sz="3200" dirty="0"/>
              <a:t>, and </a:t>
            </a:r>
            <a:r>
              <a:rPr lang="en-US" sz="3200" dirty="0">
                <a:solidFill>
                  <a:srgbClr val="0000FF"/>
                </a:solidFill>
              </a:rPr>
              <a:t>also to call Python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911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1AD6-CC2E-1E46-8929-76A4ABC6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0"/>
            <a:ext cx="8229600" cy="796173"/>
          </a:xfrm>
        </p:spPr>
        <p:txBody>
          <a:bodyPr/>
          <a:lstStyle/>
          <a:p>
            <a:r>
              <a:rPr lang="en-US" dirty="0"/>
              <a:t>Julia Coding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DE7B7-AB1D-D147-B7F9-D5661DA6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5" y="1789585"/>
            <a:ext cx="4555742" cy="3371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5E37F-CA7F-B24E-9067-0784AF34DB9B}"/>
              </a:ext>
            </a:extLst>
          </p:cNvPr>
          <p:cNvSpPr txBox="1"/>
          <p:nvPr/>
        </p:nvSpPr>
        <p:spPr>
          <a:xfrm>
            <a:off x="204538" y="796173"/>
            <a:ext cx="8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 course, full-featured “IDE” coding environments are available with </a:t>
            </a:r>
            <a:r>
              <a:rPr lang="en-US" sz="2000" dirty="0" err="1">
                <a:solidFill>
                  <a:srgbClr val="FF0000"/>
                </a:solidFill>
              </a:rPr>
              <a:t>VSCode</a:t>
            </a:r>
            <a:r>
              <a:rPr lang="en-US" sz="2000" dirty="0"/>
              <a:t>, Atom, not to mention Emacs, Vim,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0D001-9580-7B45-BECE-89DD9933A1EF}"/>
              </a:ext>
            </a:extLst>
          </p:cNvPr>
          <p:cNvSpPr txBox="1"/>
          <p:nvPr/>
        </p:nvSpPr>
        <p:spPr>
          <a:xfrm>
            <a:off x="2227606" y="4438836"/>
            <a:ext cx="245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Julia + </a:t>
            </a:r>
            <a:r>
              <a:rPr lang="en-US" sz="2400" dirty="0" err="1">
                <a:solidFill>
                  <a:schemeClr val="bg1"/>
                </a:solidFill>
              </a:rPr>
              <a:t>VSCode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A8F2F-E14D-5946-9E62-10F016FF00A7}"/>
              </a:ext>
            </a:extLst>
          </p:cNvPr>
          <p:cNvSpPr txBox="1"/>
          <p:nvPr/>
        </p:nvSpPr>
        <p:spPr>
          <a:xfrm>
            <a:off x="5119302" y="1769699"/>
            <a:ext cx="37297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Julia has the usual features for </a:t>
            </a:r>
            <a:r>
              <a:rPr lang="en-US" sz="2000" dirty="0">
                <a:solidFill>
                  <a:srgbClr val="FF0000"/>
                </a:solidFill>
              </a:rPr>
              <a:t>organizing large programs </a:t>
            </a:r>
            <a:r>
              <a:rPr lang="en-US" sz="2000" dirty="0"/>
              <a:t>into files, data structures, modules…</a:t>
            </a:r>
          </a:p>
          <a:p>
            <a:endParaRPr lang="en-US" sz="2000" dirty="0"/>
          </a:p>
          <a:p>
            <a:r>
              <a:rPr lang="en-US" sz="2000" dirty="0"/>
              <a:t>+ integrated </a:t>
            </a:r>
            <a:r>
              <a:rPr lang="en-US" sz="2000" dirty="0">
                <a:solidFill>
                  <a:srgbClr val="FF0000"/>
                </a:solidFill>
              </a:rPr>
              <a:t>hypertext documentation </a:t>
            </a:r>
            <a:r>
              <a:rPr lang="en-US" sz="2000" dirty="0"/>
              <a:t>support…</a:t>
            </a:r>
          </a:p>
          <a:p>
            <a:endParaRPr lang="en-US" sz="2000" dirty="0"/>
          </a:p>
          <a:p>
            <a:r>
              <a:rPr lang="en-US" sz="2000" dirty="0"/>
              <a:t>+ built-in </a:t>
            </a:r>
            <a:r>
              <a:rPr lang="en-US" sz="2000" dirty="0" err="1"/>
              <a:t>github</a:t>
            </a:r>
            <a:r>
              <a:rPr lang="en-US" sz="2000" dirty="0"/>
              <a:t>-integrated </a:t>
            </a:r>
            <a:r>
              <a:rPr lang="en-US" sz="2000" dirty="0">
                <a:solidFill>
                  <a:srgbClr val="FF0000"/>
                </a:solidFill>
              </a:rPr>
              <a:t>package manager </a:t>
            </a:r>
            <a:r>
              <a:rPr lang="en-US" sz="2000" dirty="0"/>
              <a:t>for distributing &amp; installing packages and dependencies…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4E4E3-8BCD-1943-A194-E697F952C2F4}"/>
              </a:ext>
            </a:extLst>
          </p:cNvPr>
          <p:cNvSpPr txBox="1"/>
          <p:nvPr/>
        </p:nvSpPr>
        <p:spPr>
          <a:xfrm>
            <a:off x="589547" y="5799220"/>
            <a:ext cx="789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today we’re only looking at </a:t>
            </a:r>
            <a:r>
              <a:rPr lang="en-US" sz="2400" dirty="0">
                <a:solidFill>
                  <a:srgbClr val="0B02FF"/>
                </a:solidFill>
              </a:rPr>
              <a:t>interactive snippets of code</a:t>
            </a:r>
            <a:r>
              <a:rPr lang="en-US" sz="2400" dirty="0"/>
              <a:t>:</a:t>
            </a:r>
          </a:p>
          <a:p>
            <a:r>
              <a:rPr lang="en-US" sz="2400" dirty="0"/>
              <a:t>								Julia as a “glorified calculator.”</a:t>
            </a:r>
          </a:p>
        </p:txBody>
      </p:sp>
    </p:spTree>
    <p:extLst>
      <p:ext uri="{BB962C8B-B14F-4D97-AF65-F5344CB8AC3E}">
        <p14:creationId xmlns:p14="http://schemas.microsoft.com/office/powerpoint/2010/main" val="61998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389777-B8D9-E848-ADDE-8722737D725E}"/>
              </a:ext>
            </a:extLst>
          </p:cNvPr>
          <p:cNvSpPr/>
          <p:nvPr/>
        </p:nvSpPr>
        <p:spPr>
          <a:xfrm>
            <a:off x="1" y="2048903"/>
            <a:ext cx="4599740" cy="48090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3D8A8-38CB-D141-8527-117F5E87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8788400" cy="639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B02FF"/>
                </a:solidFill>
              </a:rPr>
              <a:t>Julia</a:t>
            </a:r>
            <a:r>
              <a:rPr lang="en-US" dirty="0"/>
              <a:t> </a:t>
            </a:r>
            <a:r>
              <a:rPr lang="en-US" dirty="0">
                <a:solidFill>
                  <a:srgbClr val="0B02FF"/>
                </a:solidFill>
              </a:rPr>
              <a:t>Interactive-Computing</a:t>
            </a:r>
            <a:r>
              <a:rPr lang="en-US" dirty="0"/>
              <a:t> Environments</a:t>
            </a:r>
          </a:p>
        </p:txBody>
      </p:sp>
      <p:pic>
        <p:nvPicPr>
          <p:cNvPr id="1026" name="Picture 2" descr="https://lh6.googleusercontent.com/y823Esbg5Y1X4-wUxX4MPYHngNuqQDyS5banereLaZYskEFPkhEzm13F49pQ-0Z6TnUo7OgbDAwrJ8WWLawlNgmoWoJukhm1P8VeOkPauLRx5KHvbBJPzGH2yCp7ahdcTJY6s-A9">
            <a:extLst>
              <a:ext uri="{FF2B5EF4-FFF2-40B4-BE49-F238E27FC236}">
                <a16:creationId xmlns:a16="http://schemas.microsoft.com/office/drawing/2014/main" id="{F9354A17-5762-084F-9005-01671816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80" y="1897886"/>
            <a:ext cx="4203706" cy="501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516AB-1F1D-7A4D-AC18-21BB77EF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30" y="538772"/>
            <a:ext cx="1241599" cy="1438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2B5C0-3027-E64A-8406-8658C72B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563" y="711572"/>
            <a:ext cx="2112545" cy="863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5A00B-99C8-A64B-97EF-168B62ADB485}"/>
              </a:ext>
            </a:extLst>
          </p:cNvPr>
          <p:cNvSpPr txBox="1"/>
          <p:nvPr/>
        </p:nvSpPr>
        <p:spPr>
          <a:xfrm>
            <a:off x="2270561" y="743567"/>
            <a:ext cx="28491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Jupyter</a:t>
            </a:r>
            <a:r>
              <a:rPr lang="en-US" sz="2400" dirty="0">
                <a:solidFill>
                  <a:srgbClr val="FF0000"/>
                </a:solidFill>
              </a:rPr>
              <a:t> notebooks: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code+text</a:t>
            </a:r>
            <a:r>
              <a:rPr lang="en-US" sz="2000" dirty="0"/>
              <a:t>+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equations+images</a:t>
            </a:r>
            <a:r>
              <a:rPr lang="en-US" sz="2000" dirty="0"/>
              <a:t>+…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5CD13-63F4-504B-9D1E-BCEDD178B4F5}"/>
              </a:ext>
            </a:extLst>
          </p:cNvPr>
          <p:cNvSpPr txBox="1"/>
          <p:nvPr/>
        </p:nvSpPr>
        <p:spPr>
          <a:xfrm>
            <a:off x="5010662" y="788673"/>
            <a:ext cx="1603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Julia backend</a:t>
            </a:r>
          </a:p>
          <a:p>
            <a:r>
              <a:rPr lang="en-US" dirty="0"/>
              <a:t>	= </a:t>
            </a:r>
            <a:r>
              <a:rPr lang="en-US" sz="2400" dirty="0" err="1">
                <a:solidFill>
                  <a:srgbClr val="FF0000"/>
                </a:solidFill>
              </a:rPr>
              <a:t>IJulia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AA8A8-8E8A-9E48-BA97-B63449B3D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" y="2191809"/>
            <a:ext cx="3112971" cy="762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24B0F-1472-F54B-877C-0FBCA9008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6" y="295416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3306" y="3024722"/>
            <a:ext cx="8654639" cy="303781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language for </a:t>
            </a:r>
            <a:r>
              <a:rPr lang="en-US" dirty="0">
                <a:solidFill>
                  <a:srgbClr val="FF0000"/>
                </a:solidFill>
              </a:rPr>
              <a:t>teaching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scientific computing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1531"/>
            <a:ext cx="8187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most part, these are </a:t>
            </a:r>
            <a:r>
              <a:rPr lang="en-US" sz="2000" dirty="0">
                <a:solidFill>
                  <a:srgbClr val="0000FF"/>
                </a:solidFill>
              </a:rPr>
              <a:t>not hard-core programming courses</a:t>
            </a:r>
            <a:r>
              <a:rPr lang="en-US" sz="2000" dirty="0"/>
              <a:t>,</a:t>
            </a:r>
          </a:p>
          <a:p>
            <a:r>
              <a:rPr lang="en-US" sz="2000" dirty="0"/>
              <a:t>and we only need </a:t>
            </a:r>
            <a:r>
              <a:rPr lang="en-US" sz="2000" dirty="0">
                <a:solidFill>
                  <a:srgbClr val="0000FF"/>
                </a:solidFill>
              </a:rPr>
              <a:t>little “throw-away” scripts </a:t>
            </a:r>
            <a:r>
              <a:rPr lang="en-US" sz="2000" dirty="0"/>
              <a:t>and toy numerical experiments.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484" y="3181850"/>
            <a:ext cx="8248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Almost any </a:t>
            </a:r>
            <a:r>
              <a:rPr lang="en-US" sz="2800" dirty="0"/>
              <a:t>high-level, interactive </a:t>
            </a:r>
            <a:r>
              <a:rPr lang="en-US" sz="2800" dirty="0">
                <a:solidFill>
                  <a:srgbClr val="FF0000"/>
                </a:solidFill>
              </a:rPr>
              <a:t>(dynamic) language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FF0000"/>
                </a:solidFill>
              </a:rPr>
              <a:t>easy facilities </a:t>
            </a:r>
            <a:r>
              <a:rPr lang="en-US" sz="2800" dirty="0"/>
              <a:t>for </a:t>
            </a:r>
            <a:r>
              <a:rPr lang="en-US" sz="2800" dirty="0">
                <a:solidFill>
                  <a:srgbClr val="0000FF"/>
                </a:solidFill>
              </a:rPr>
              <a:t>linear algebra </a:t>
            </a:r>
            <a:r>
              <a:rPr lang="en-US" sz="2800" dirty="0"/>
              <a:t>(Ax=b, Ax=</a:t>
            </a:r>
            <a:r>
              <a:rPr lang="el-GR" sz="2800" dirty="0"/>
              <a:t>λ</a:t>
            </a:r>
            <a:r>
              <a:rPr lang="en-US" sz="2800" dirty="0"/>
              <a:t>x), </a:t>
            </a:r>
            <a:r>
              <a:rPr lang="en-US" sz="2800" dirty="0">
                <a:solidFill>
                  <a:srgbClr val="0000FF"/>
                </a:solidFill>
              </a:rPr>
              <a:t>plotting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00FF"/>
                </a:solidFill>
              </a:rPr>
              <a:t>mathematical</a:t>
            </a:r>
            <a:r>
              <a:rPr lang="en-US" sz="2800" dirty="0"/>
              <a:t> functions, and working with large </a:t>
            </a:r>
            <a:r>
              <a:rPr lang="en-US" sz="2800" dirty="0">
                <a:solidFill>
                  <a:srgbClr val="0000FF"/>
                </a:solidFill>
              </a:rPr>
              <a:t>arrays</a:t>
            </a:r>
            <a:r>
              <a:rPr lang="en-US" sz="2800" dirty="0"/>
              <a:t> of data would be fine.</a:t>
            </a:r>
          </a:p>
          <a:p>
            <a:endParaRPr lang="en-US" sz="2800" dirty="0"/>
          </a:p>
          <a:p>
            <a:pPr algn="ctr"/>
            <a:r>
              <a:rPr lang="en-US" sz="2800" i="1" dirty="0"/>
              <a:t>And there are lots of choices…</a:t>
            </a:r>
          </a:p>
        </p:txBody>
      </p:sp>
    </p:spTree>
    <p:extLst>
      <p:ext uri="{BB962C8B-B14F-4D97-AF65-F5344CB8AC3E}">
        <p14:creationId xmlns:p14="http://schemas.microsoft.com/office/powerpoint/2010/main" val="52467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26" y="868869"/>
            <a:ext cx="5862757" cy="578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014"/>
            <a:ext cx="8229600" cy="7900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Lots of choices </a:t>
            </a: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interactive math…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3314" y="6512184"/>
            <a:ext cx="205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image: Viral Shah ]</a:t>
            </a:r>
          </a:p>
        </p:txBody>
      </p:sp>
    </p:spTree>
    <p:extLst>
      <p:ext uri="{BB962C8B-B14F-4D97-AF65-F5344CB8AC3E}">
        <p14:creationId xmlns:p14="http://schemas.microsoft.com/office/powerpoint/2010/main" val="87126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21" y="274638"/>
            <a:ext cx="886175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Just pick the most popular?</a:t>
            </a:r>
            <a:br>
              <a:rPr lang="en-US" dirty="0"/>
            </a:br>
            <a:r>
              <a:rPr lang="en-US" i="1" dirty="0" err="1"/>
              <a:t>Matlab</a:t>
            </a:r>
            <a:r>
              <a:rPr lang="en-US" dirty="0"/>
              <a:t> or </a:t>
            </a:r>
            <a:r>
              <a:rPr lang="en-US" i="1" dirty="0"/>
              <a:t>Python</a:t>
            </a:r>
            <a:r>
              <a:rPr lang="en-US" dirty="0"/>
              <a:t> or </a:t>
            </a:r>
            <a:r>
              <a:rPr lang="en-US" i="1" dirty="0"/>
              <a:t>R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121" y="1808703"/>
            <a:ext cx="91168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We must often </a:t>
            </a:r>
            <a:r>
              <a:rPr lang="en-US" sz="4400" i="1" dirty="0">
                <a:solidFill>
                  <a:srgbClr val="0000FF"/>
                </a:solidFill>
              </a:rPr>
              <a:t>use another a language </a:t>
            </a:r>
            <a:r>
              <a:rPr lang="en-US" sz="4400" i="1" dirty="0"/>
              <a:t>for our </a:t>
            </a:r>
            <a:r>
              <a:rPr lang="en-US" sz="4400" i="1" dirty="0">
                <a:solidFill>
                  <a:srgbClr val="0000FF"/>
                </a:solidFill>
              </a:rPr>
              <a:t>“real work”</a:t>
            </a:r>
            <a:r>
              <a:rPr lang="en-US" sz="4400" i="1" dirty="0"/>
              <a:t>.</a:t>
            </a:r>
          </a:p>
          <a:p>
            <a:pPr algn="ctr"/>
            <a:endParaRPr lang="en-US" sz="4400" i="1" dirty="0"/>
          </a:p>
          <a:p>
            <a:pPr algn="ctr"/>
            <a:r>
              <a:rPr lang="en-US" sz="4400" dirty="0"/>
              <a:t>Traditional HL computing languages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hit a performance wall </a:t>
            </a:r>
            <a:r>
              <a:rPr lang="en-US" sz="4400" dirty="0"/>
              <a:t>in “real” work</a:t>
            </a:r>
          </a:p>
          <a:p>
            <a:pPr algn="ctr"/>
            <a:r>
              <a:rPr lang="en-US" sz="4400" dirty="0"/>
              <a:t>… eventually force you to C, </a:t>
            </a:r>
            <a:r>
              <a:rPr lang="en-US" sz="4400" dirty="0" err="1"/>
              <a:t>Cython</a:t>
            </a:r>
            <a:r>
              <a:rPr lang="en-US" sz="4400" dirty="0"/>
              <a:t>, Fortran, </a:t>
            </a:r>
            <a:r>
              <a:rPr lang="en-US" sz="4400" dirty="0" err="1"/>
              <a:t>Numba</a:t>
            </a:r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4762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78"/>
            <a:ext cx="8229600" cy="797044"/>
          </a:xfrm>
        </p:spPr>
        <p:txBody>
          <a:bodyPr/>
          <a:lstStyle/>
          <a:p>
            <a:r>
              <a:rPr lang="en-US" dirty="0"/>
              <a:t>A new programming language?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9" y="1697918"/>
            <a:ext cx="1285228" cy="1285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67" y="2505321"/>
            <a:ext cx="1320837" cy="132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54" y="1283958"/>
            <a:ext cx="1233950" cy="123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45" y="1908269"/>
            <a:ext cx="1828916" cy="1219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427" y="1150987"/>
            <a:ext cx="3869471" cy="261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2990" y="3469266"/>
            <a:ext cx="173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FF0000"/>
                </a:solidFill>
              </a:rPr>
              <a:t>julialang.org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4949" y="4045691"/>
            <a:ext cx="419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[begun 2009, “0.1” in 2013, ~50k commits,</a:t>
            </a:r>
          </a:p>
          <a:p>
            <a:pPr algn="ctr"/>
            <a:r>
              <a:rPr lang="en-US" dirty="0"/>
              <a:t>1.0 release in 2018, 1.6 in Mar. 2021 ]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0445" y="1550076"/>
            <a:ext cx="147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Alan Edelman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489" y="1328586"/>
            <a:ext cx="145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Jeff </a:t>
            </a:r>
            <a:r>
              <a:rPr lang="en-US" dirty="0" err="1">
                <a:solidFill>
                  <a:srgbClr val="0000FF"/>
                </a:solidFill>
              </a:rPr>
              <a:t>Bezanson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1059" y="938002"/>
            <a:ext cx="112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Viral Shah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0251" y="3784447"/>
            <a:ext cx="169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Stefan </a:t>
            </a:r>
            <a:r>
              <a:rPr lang="en-US" dirty="0" err="1">
                <a:solidFill>
                  <a:srgbClr val="0000FF"/>
                </a:solidFill>
              </a:rPr>
              <a:t>Karpinski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58356" y="4230357"/>
            <a:ext cx="466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[ 40+ developers with 100+ commits,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	4000+ external packages, 7</a:t>
            </a:r>
            <a:r>
              <a:rPr lang="en-US" baseline="30000" dirty="0">
                <a:solidFill>
                  <a:srgbClr val="0000FF"/>
                </a:solidFill>
              </a:rPr>
              <a:t>th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JuliaCon</a:t>
            </a:r>
            <a:r>
              <a:rPr lang="en-US" dirty="0">
                <a:solidFill>
                  <a:srgbClr val="0000FF"/>
                </a:solidFill>
              </a:rPr>
              <a:t> in 2020 ]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2689" y="3136789"/>
            <a:ext cx="79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MIT 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627" y="5015624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</a:t>
            </a:r>
            <a:r>
              <a:rPr lang="en-US" sz="2400" dirty="0">
                <a:solidFill>
                  <a:srgbClr val="FF0000"/>
                </a:solidFill>
              </a:rPr>
              <a:t>high-level and interactive </a:t>
            </a:r>
            <a:r>
              <a:rPr lang="en-US" sz="2400" dirty="0"/>
              <a:t>as </a:t>
            </a:r>
            <a:r>
              <a:rPr lang="en-US" sz="2400" dirty="0" err="1"/>
              <a:t>Matlab</a:t>
            </a:r>
            <a:r>
              <a:rPr lang="en-US" sz="2400" dirty="0"/>
              <a:t> or </a:t>
            </a:r>
            <a:r>
              <a:rPr lang="en-US" sz="2400" dirty="0" err="1"/>
              <a:t>Python+IPython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as </a:t>
            </a:r>
            <a:r>
              <a:rPr lang="en-US" sz="2400" dirty="0">
                <a:solidFill>
                  <a:srgbClr val="FF0000"/>
                </a:solidFill>
              </a:rPr>
              <a:t>general-purpose </a:t>
            </a:r>
            <a:r>
              <a:rPr lang="en-US" sz="2400" dirty="0"/>
              <a:t>as Python,</a:t>
            </a:r>
          </a:p>
          <a:p>
            <a:pPr algn="ctr"/>
            <a:r>
              <a:rPr lang="en-US" sz="2400" dirty="0"/>
              <a:t>as productive for </a:t>
            </a:r>
            <a:r>
              <a:rPr lang="en-US" sz="2400" dirty="0">
                <a:solidFill>
                  <a:srgbClr val="FF0000"/>
                </a:solidFill>
              </a:rPr>
              <a:t>technical</a:t>
            </a:r>
            <a:r>
              <a:rPr lang="en-US" sz="2400" dirty="0"/>
              <a:t> work as </a:t>
            </a:r>
            <a:r>
              <a:rPr lang="en-US" sz="2400" dirty="0" err="1"/>
              <a:t>Matlab</a:t>
            </a:r>
            <a:r>
              <a:rPr lang="en-US" sz="2400" dirty="0"/>
              <a:t> or </a:t>
            </a:r>
            <a:r>
              <a:rPr lang="en-US" sz="2400" dirty="0" err="1"/>
              <a:t>Python+SciPy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but as </a:t>
            </a:r>
            <a:r>
              <a:rPr lang="en-US" sz="2400" b="1" dirty="0">
                <a:solidFill>
                  <a:srgbClr val="0000FF"/>
                </a:solidFill>
              </a:rPr>
              <a:t>fast as C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5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CC5E-F4FF-5048-B3D2-95CCE314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536615"/>
          </a:xfrm>
        </p:spPr>
        <p:txBody>
          <a:bodyPr>
            <a:normAutofit/>
          </a:bodyPr>
          <a:lstStyle/>
          <a:p>
            <a:r>
              <a:rPr lang="en-US" dirty="0"/>
              <a:t>Lots of performance discussions, benchmarks, tutorials online…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just look at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one simple example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3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3"/>
            <a:ext cx="8229600" cy="67186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Vandermonde</a:t>
            </a:r>
            <a:r>
              <a:rPr lang="en-US" dirty="0"/>
              <a:t>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46" y="1099131"/>
            <a:ext cx="3238500" cy="168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37466"/>
            <a:ext cx="395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dirty="0">
                <a:solidFill>
                  <a:srgbClr val="0000FF"/>
                </a:solidFill>
              </a:rPr>
              <a:t>x = [</a:t>
            </a:r>
            <a:r>
              <a:rPr lang="el-GR" sz="2400" dirty="0">
                <a:solidFill>
                  <a:srgbClr val="0000FF"/>
                </a:solidFill>
              </a:rPr>
              <a:t>α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l-GR" sz="2400" dirty="0">
                <a:solidFill>
                  <a:srgbClr val="0000FF"/>
                </a:solidFill>
              </a:rPr>
              <a:t>α</a:t>
            </a:r>
            <a:r>
              <a:rPr lang="en-US" sz="2400" baseline="-25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, …]</a:t>
            </a:r>
            <a:r>
              <a:rPr lang="en-US" sz="2400" dirty="0"/>
              <a:t>, generate: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6351" y="828321"/>
            <a:ext cx="408764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NumPy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numpy.vander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/>
              <a:t>[follow links]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hlinkClick r:id="rId3"/>
              </a:rPr>
              <a:t> Python code </a:t>
            </a:r>
            <a:r>
              <a:rPr lang="en-US" dirty="0"/>
              <a:t> …wraps </a:t>
            </a:r>
            <a:r>
              <a:rPr lang="en-US" dirty="0">
                <a:hlinkClick r:id="rId4"/>
              </a:rPr>
              <a:t>C code </a:t>
            </a:r>
            <a:endParaRPr lang="en-US" dirty="0"/>
          </a:p>
          <a:p>
            <a:r>
              <a:rPr lang="en-US" dirty="0"/>
              <a:t>         … wraps </a:t>
            </a:r>
            <a:r>
              <a:rPr lang="en-US" dirty="0">
                <a:hlinkClick r:id="rId5"/>
              </a:rPr>
              <a:t>generated C 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type-generic at high-level, but</a:t>
            </a:r>
          </a:p>
          <a:p>
            <a:r>
              <a:rPr lang="en-US" dirty="0"/>
              <a:t>low level limited to small set of types.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952" y="3835478"/>
            <a:ext cx="88408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Writing fast code </a:t>
            </a:r>
            <a:r>
              <a:rPr lang="en-US" sz="2400" dirty="0">
                <a:solidFill>
                  <a:srgbClr val="0000FF"/>
                </a:solidFill>
              </a:rPr>
              <a:t>“in” </a:t>
            </a:r>
            <a:r>
              <a:rPr lang="en-US" sz="2400" dirty="0"/>
              <a:t>Python or </a:t>
            </a:r>
            <a:r>
              <a:rPr lang="en-US" sz="2400" dirty="0" err="1"/>
              <a:t>Matlab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</a:rPr>
              <a:t>mining the standard library</a:t>
            </a:r>
          </a:p>
          <a:p>
            <a:r>
              <a:rPr lang="en-US" sz="2400" dirty="0"/>
              <a:t>for pre-written functions (implemented in C or Fortran).</a:t>
            </a:r>
          </a:p>
          <a:p>
            <a:endParaRPr lang="en-US" sz="2400" dirty="0"/>
          </a:p>
          <a:p>
            <a:r>
              <a:rPr lang="en-US" sz="2400" dirty="0"/>
              <a:t>If the problem doesn’t “</a:t>
            </a:r>
            <a:r>
              <a:rPr lang="en-US" sz="2400" dirty="0" err="1"/>
              <a:t>vectorize</a:t>
            </a:r>
            <a:r>
              <a:rPr lang="en-US" sz="2400" dirty="0"/>
              <a:t>” into built-in functions,</a:t>
            </a:r>
          </a:p>
          <a:p>
            <a:r>
              <a:rPr lang="en-US" sz="2400" dirty="0"/>
              <a:t>if you have to write your </a:t>
            </a:r>
            <a:r>
              <a:rPr lang="en-US" sz="2400" dirty="0">
                <a:solidFill>
                  <a:srgbClr val="0000FF"/>
                </a:solidFill>
              </a:rPr>
              <a:t>own inner loops </a:t>
            </a:r>
            <a:r>
              <a:rPr lang="en-US" sz="2400" dirty="0"/>
              <a:t>… </a:t>
            </a:r>
            <a:r>
              <a:rPr lang="en-US" sz="2400" dirty="0">
                <a:solidFill>
                  <a:srgbClr val="0000FF"/>
                </a:solidFill>
              </a:rPr>
              <a:t>sucks</a:t>
            </a:r>
            <a:r>
              <a:rPr lang="en-US" sz="2400" dirty="0"/>
              <a:t> for you.</a:t>
            </a:r>
          </a:p>
        </p:txBody>
      </p:sp>
    </p:spTree>
    <p:extLst>
      <p:ext uri="{BB962C8B-B14F-4D97-AF65-F5344CB8AC3E}">
        <p14:creationId xmlns:p14="http://schemas.microsoft.com/office/powerpoint/2010/main" val="148655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6DAD1-C799-FD4B-A886-426D0E8D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7513"/>
            <a:ext cx="8120380" cy="613347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" y="55653"/>
            <a:ext cx="8849360" cy="6718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Vandermonde</a:t>
            </a:r>
            <a:r>
              <a:rPr lang="en-US" dirty="0"/>
              <a:t> matrices: Julia vs NumPy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2774" y="983685"/>
            <a:ext cx="6141226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Monaco"/>
                <a:cs typeface="Monaco"/>
              </a:rPr>
              <a:t>function 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vander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x</a:t>
            </a:r>
            <a:r>
              <a:rPr lang="en-US" sz="1400" dirty="0">
                <a:latin typeface="Monaco"/>
                <a:cs typeface="Monaco"/>
              </a:rPr>
              <a:t>, n=length(x))</a:t>
            </a:r>
          </a:p>
          <a:p>
            <a:r>
              <a:rPr lang="en-US" sz="1400" dirty="0">
                <a:latin typeface="Monaco"/>
                <a:cs typeface="Monaco"/>
              </a:rPr>
              <a:t>    m = length(x)</a:t>
            </a:r>
          </a:p>
          <a:p>
            <a:r>
              <a:rPr lang="en-US" sz="1400" dirty="0">
                <a:latin typeface="Monaco"/>
                <a:cs typeface="Monaco"/>
              </a:rPr>
              <a:t>    V = Array{</a:t>
            </a:r>
            <a:r>
              <a:rPr lang="en-US" sz="1400" dirty="0" err="1">
                <a:solidFill>
                  <a:srgbClr val="0B02FF"/>
                </a:solidFill>
                <a:latin typeface="Monaco"/>
                <a:cs typeface="Monaco"/>
              </a:rPr>
              <a:t>eltype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(x)}(</a:t>
            </a:r>
            <a:r>
              <a:rPr lang="en-US" sz="1400" dirty="0" err="1">
                <a:latin typeface="Monaco"/>
                <a:cs typeface="Monaco"/>
              </a:rPr>
              <a:t>undef</a:t>
            </a:r>
            <a:r>
              <a:rPr lang="en-US" sz="1400" dirty="0">
                <a:latin typeface="Monaco"/>
                <a:cs typeface="Monaco"/>
              </a:rPr>
              <a:t>, m, n)</a:t>
            </a:r>
          </a:p>
          <a:p>
            <a:r>
              <a:rPr lang="en-US" sz="1400" dirty="0">
                <a:latin typeface="Monaco"/>
                <a:cs typeface="Monaco"/>
              </a:rPr>
              <a:t>    for j = 1:m</a:t>
            </a:r>
          </a:p>
          <a:p>
            <a:r>
              <a:rPr lang="en-US" sz="1400" dirty="0">
                <a:latin typeface="Monaco"/>
                <a:cs typeface="Monaco"/>
              </a:rPr>
              <a:t>        V[j,1] = 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one</a:t>
            </a:r>
            <a:r>
              <a:rPr lang="en-US" sz="1400" dirty="0">
                <a:latin typeface="Monaco"/>
                <a:cs typeface="Monaco"/>
              </a:rPr>
              <a:t>(x[j])</a:t>
            </a:r>
          </a:p>
          <a:p>
            <a:r>
              <a:rPr lang="en-US" sz="1400" dirty="0">
                <a:latin typeface="Monaco"/>
                <a:cs typeface="Monaco"/>
              </a:rPr>
              <a:t>    end</a:t>
            </a:r>
          </a:p>
          <a:p>
            <a:r>
              <a:rPr lang="en-US" sz="1400" dirty="0">
                <a:latin typeface="Monaco"/>
                <a:cs typeface="Monaco"/>
              </a:rPr>
              <a:t>    for 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i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 = 2:n</a:t>
            </a:r>
          </a:p>
          <a:p>
            <a:r>
              <a:rPr lang="en-US" sz="1400" dirty="0">
                <a:latin typeface="Monaco"/>
                <a:cs typeface="Monaco"/>
              </a:rPr>
              <a:t>        for 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j = 1:m</a:t>
            </a:r>
          </a:p>
          <a:p>
            <a:r>
              <a:rPr lang="en-US" sz="1400" dirty="0">
                <a:latin typeface="Monaco"/>
                <a:cs typeface="Monaco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V[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j,i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] = x[j] 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*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 V[j,i-1]</a:t>
            </a:r>
          </a:p>
          <a:p>
            <a:r>
              <a:rPr lang="en-US" sz="1400" dirty="0">
                <a:latin typeface="Monaco"/>
                <a:cs typeface="Monaco"/>
              </a:rPr>
              <a:t>        end</a:t>
            </a:r>
          </a:p>
          <a:p>
            <a:r>
              <a:rPr lang="en-US" sz="1400" dirty="0">
                <a:latin typeface="Monaco"/>
                <a:cs typeface="Monaco"/>
              </a:rPr>
              <a:t>    end</a:t>
            </a:r>
          </a:p>
          <a:p>
            <a:r>
              <a:rPr lang="en-US" sz="1400" dirty="0">
                <a:latin typeface="Monaco"/>
                <a:cs typeface="Monaco"/>
              </a:rPr>
              <a:t>    return V</a:t>
            </a:r>
          </a:p>
          <a:p>
            <a:r>
              <a:rPr lang="en-US" sz="1400" dirty="0">
                <a:latin typeface="Monaco"/>
                <a:cs typeface="Monaco"/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74489" y="1707692"/>
            <a:ext cx="3037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note: works for any  container</a:t>
            </a:r>
          </a:p>
          <a:p>
            <a:r>
              <a:rPr lang="en-US" dirty="0">
                <a:solidFill>
                  <a:srgbClr val="0000FF"/>
                </a:solidFill>
              </a:rPr>
              <a:t>of any type with “*” operation</a:t>
            </a:r>
          </a:p>
          <a:p>
            <a:r>
              <a:rPr lang="en-US" dirty="0">
                <a:solidFill>
                  <a:srgbClr val="0000FF"/>
                </a:solidFill>
              </a:rPr>
              <a:t>… performance ≠ inflexibility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7C01F-AE32-6240-B1F1-1DFF8D8E971F}"/>
              </a:ext>
            </a:extLst>
          </p:cNvPr>
          <p:cNvSpPr txBox="1"/>
          <p:nvPr/>
        </p:nvSpPr>
        <p:spPr>
          <a:xfrm rot="16200000">
            <a:off x="-1563962" y="3158314"/>
            <a:ext cx="44116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NumPy</a:t>
            </a:r>
            <a:r>
              <a:rPr lang="en-US" sz="2400" dirty="0"/>
              <a:t>-1.18 time </a:t>
            </a:r>
            <a:r>
              <a:rPr lang="en-US" sz="2400" dirty="0">
                <a:solidFill>
                  <a:srgbClr val="FF0000"/>
                </a:solidFill>
              </a:rPr>
              <a:t>/ Julia</a:t>
            </a:r>
            <a:r>
              <a:rPr lang="en-US" sz="2400" dirty="0"/>
              <a:t>-1.5 time</a:t>
            </a:r>
          </a:p>
        </p:txBody>
      </p:sp>
    </p:spTree>
    <p:extLst>
      <p:ext uri="{BB962C8B-B14F-4D97-AF65-F5344CB8AC3E}">
        <p14:creationId xmlns:p14="http://schemas.microsoft.com/office/powerpoint/2010/main" val="143055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BA40-ED7E-7745-AAD5-70060DB3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064"/>
            <a:ext cx="9059778" cy="9384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Julia fast? A topic for another day.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833E7-1789-C54F-B8D5-D5EB5ED7C3A6}"/>
              </a:ext>
            </a:extLst>
          </p:cNvPr>
          <p:cNvSpPr/>
          <p:nvPr/>
        </p:nvSpPr>
        <p:spPr>
          <a:xfrm>
            <a:off x="172344" y="1118943"/>
            <a:ext cx="39371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See my 6.172 “guest lecture”</a:t>
            </a:r>
          </a:p>
          <a:p>
            <a:r>
              <a:rPr lang="en-US" sz="2400" dirty="0"/>
              <a:t>from 2018: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https://bit.ly/2QUrgB4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B8CB0-886D-EC41-8A76-47D60CD4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9" y="4159838"/>
            <a:ext cx="5955632" cy="2511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F066C-6A63-764F-B334-57CB5F41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512" y="1090448"/>
            <a:ext cx="4722955" cy="4033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81574-0AA2-504C-8341-FC5956A0E3F1}"/>
              </a:ext>
            </a:extLst>
          </p:cNvPr>
          <p:cNvSpPr txBox="1"/>
          <p:nvPr/>
        </p:nvSpPr>
        <p:spPr>
          <a:xfrm>
            <a:off x="328975" y="3681669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The original paper:</a:t>
            </a:r>
          </a:p>
        </p:txBody>
      </p:sp>
    </p:spTree>
    <p:extLst>
      <p:ext uri="{BB962C8B-B14F-4D97-AF65-F5344CB8AC3E}">
        <p14:creationId xmlns:p14="http://schemas.microsoft.com/office/powerpoint/2010/main" val="8940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936</Words>
  <Application>Microsoft Macintosh PowerPoint</Application>
  <PresentationFormat>On-screen Show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Monaco</vt:lpstr>
      <vt:lpstr>Office Theme</vt:lpstr>
      <vt:lpstr>Introduction to Julia: Why are we doing this to you? (Fall 2021)</vt:lpstr>
      <vt:lpstr>What language for teaching scientific computing?</vt:lpstr>
      <vt:lpstr>Lots of choices for interactive math…</vt:lpstr>
      <vt:lpstr>Just pick the most popular? Matlab or Python or R?</vt:lpstr>
      <vt:lpstr>A new programming language?</vt:lpstr>
      <vt:lpstr>Lots of performance discussions, benchmarks, tutorials online…  Let’s just look at one simple example.</vt:lpstr>
      <vt:lpstr>Generating Vandermonde matrices</vt:lpstr>
      <vt:lpstr>Vandermonde matrices: Julia vs NumPy</vt:lpstr>
      <vt:lpstr>Why is Julia fast? A topic for another day.</vt:lpstr>
      <vt:lpstr>But I don’t “need” performance!</vt:lpstr>
      <vt:lpstr>Just vectorize your code? = rely on mature external libraries, operating on large blocks of data, for performance-critical code </vt:lpstr>
      <vt:lpstr>But everyone else is using Matlab/Python/R/…</vt:lpstr>
      <vt:lpstr>But I lose access to all the libraries available for other languages?</vt:lpstr>
      <vt:lpstr>Julia Coding Environments</vt:lpstr>
      <vt:lpstr>Julia Interactive-Computing Environments</vt:lpstr>
    </vt:vector>
  </TitlesOfParts>
  <Company>Massachusetts Institute of Technology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Julia (Fall 2015)</dc:title>
  <dc:creator>Steven G. Johnson</dc:creator>
  <cp:lastModifiedBy>Steven G. Johnson</cp:lastModifiedBy>
  <cp:revision>55</cp:revision>
  <cp:lastPrinted>2020-09-03T22:26:18Z</cp:lastPrinted>
  <dcterms:created xsi:type="dcterms:W3CDTF">2015-09-14T14:01:42Z</dcterms:created>
  <dcterms:modified xsi:type="dcterms:W3CDTF">2021-09-17T22:32:27Z</dcterms:modified>
</cp:coreProperties>
</file>